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0" y="-152400"/>
            <a:ext cx="10398265" cy="7155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600" y="957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EF6F9-90CE-46A1-95DB-4765CC8964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AEF6F9-90CE-46A1-95DB-4765CC8964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AEF6F9-90CE-46A1-95DB-4765CC8964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762000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EF6F9-90CE-46A1-95DB-4765CC8964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17C7165-F15D-49EB-AEFE-ACEE70E7B3BE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FAEF6F9-90CE-46A1-95DB-4765CC896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4FAEF6F9-90CE-46A1-95DB-4765CC8964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EF6F9-90CE-46A1-95DB-4765CC8964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EF6F9-90CE-46A1-95DB-4765CC8964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4FAEF6F9-90CE-46A1-95DB-4765CC8964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EF6F9-90CE-46A1-95DB-4765CC8964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EF6F9-90CE-46A1-95DB-4765CC8964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1752601"/>
            <a:ext cx="4041775" cy="4068763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0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1800"/>
            </a:lvl3pPr>
            <a:lvl4pPr>
              <a:buClr>
                <a:schemeClr val="bg1">
                  <a:lumMod val="95000"/>
                </a:schemeClr>
              </a:buClr>
              <a:defRPr sz="1600"/>
            </a:lvl4pPr>
            <a:lvl5pPr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AEF6F9-90CE-46A1-95DB-4765CC8964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AEF6F9-90CE-46A1-95DB-4765CC8964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00" y="8083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4FAEF6F9-90CE-46A1-95DB-4765CC8964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split/>
  </p:transition>
  <p:txStyles>
    <p:titleStyle>
      <a:lvl1pPr algn="l" defTabSz="914400" rtl="0" eaLnBrk="1" latinLnBrk="0" hangingPunct="1">
        <a:spcBef>
          <a:spcPct val="0"/>
        </a:spcBef>
        <a:buClr>
          <a:schemeClr val="bg1">
            <a:lumMod val="95000"/>
          </a:schemeClr>
        </a:buClr>
        <a:buFont typeface="Arial" pitchFamily="34" charset="0"/>
        <a:buChar char="•"/>
        <a:defRPr sz="3600" b="1" kern="1200" baseline="0">
          <a:solidFill>
            <a:schemeClr val="bg1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9600" y="609601"/>
            <a:ext cx="7772400" cy="1208426"/>
          </a:xfrm>
        </p:spPr>
        <p:txBody>
          <a:bodyPr/>
          <a:lstStyle/>
          <a:p>
            <a:r>
              <a:rPr lang="en-US" smtClean="0"/>
              <a:t>Lesson </a:t>
            </a:r>
            <a:r>
              <a:rPr lang="en-US" smtClean="0"/>
              <a:t>3: </a:t>
            </a:r>
            <a:r>
              <a:rPr lang="en-US" dirty="0" smtClean="0"/>
              <a:t>Multiplication of Fractions with a Whole Number.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53800" cy="2590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Students will be able to decompose fractions additively and relate repeated addition to multiplication (4 x 1/3 = 1/3+1/3+1/3+1/3), and relate partitioning and sharing contexts to fractions (division of numerator by the denominator).</a:t>
            </a:r>
          </a:p>
          <a:p>
            <a:r>
              <a:rPr lang="en-US" dirty="0" smtClean="0"/>
              <a:t>Students will be able to interpret and create visual models for multiplying fractions (number lines and fraction bars) and interpret and create story contexts for multiplying fractions.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381000"/>
            <a:ext cx="838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Reflection: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="1" dirty="0">
              <a:solidFill>
                <a:schemeClr val="bg1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How can we use the number line model to justify that 2 x 2/3 = 4 x 1/3?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bg1"/>
                </a:solidFill>
              </a:rPr>
              <a:t>Rewrite problems </a:t>
            </a:r>
            <a:r>
              <a:rPr lang="en-US" sz="3600" b="1" dirty="0">
                <a:solidFill>
                  <a:schemeClr val="bg1"/>
                </a:solidFill>
              </a:rPr>
              <a:t>1 and 2 with non unit fractions and to compare the products of each of the problems.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A fifth grade class was collecting recyclables for a drive and then celebrated their success with an ice cream party. 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Story</a:t>
            </a:r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much ice cream was served? Choose the closest estimate.</a:t>
            </a:r>
          </a:p>
          <a:p>
            <a:r>
              <a:rPr lang="en-US" sz="2800" dirty="0" smtClean="0"/>
              <a:t>We served 4 boxes that had 12 ice cream cones each.</a:t>
            </a:r>
          </a:p>
          <a:p>
            <a:pPr>
              <a:buNone/>
            </a:pPr>
            <a:r>
              <a:rPr lang="en-US" sz="2800" dirty="0" smtClean="0"/>
              <a:t>                      4        6         40        400</a:t>
            </a:r>
          </a:p>
          <a:p>
            <a:r>
              <a:rPr lang="en-US" sz="2800" dirty="0" smtClean="0"/>
              <a:t>We served ½ a box that had 12 ice cream cones.</a:t>
            </a:r>
          </a:p>
          <a:p>
            <a:pPr>
              <a:buNone/>
            </a:pPr>
            <a:r>
              <a:rPr lang="en-US" sz="2800" dirty="0" smtClean="0"/>
              <a:t>                      2        6         12         24</a:t>
            </a:r>
          </a:p>
          <a:p>
            <a:r>
              <a:rPr lang="en-US" sz="2800" dirty="0" smtClean="0"/>
              <a:t>We had ½ a container of ice cream and ½ of what was in the container was scooped out. How much was scooped out?</a:t>
            </a:r>
          </a:p>
          <a:p>
            <a:pPr>
              <a:buNone/>
            </a:pPr>
            <a:r>
              <a:rPr lang="en-US" sz="2800" dirty="0" smtClean="0"/>
              <a:t>     1 container     ½ of the container     ¼ of the container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Ice Cream!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How Much?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5301">
            <a:off x="4098914" y="386314"/>
            <a:ext cx="635380" cy="90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2743201"/>
          </a:xfrm>
        </p:spPr>
        <p:txBody>
          <a:bodyPr>
            <a:normAutofit fontScale="925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3600" i="1" dirty="0" smtClean="0"/>
              <a:t>Amy helped serve mint chocolate chip ice cream. Her booth had paper bowls that hold ¼ cup servings. In the first five minutes, Amy served 3 students their bowls of ice cream. How much ice cream has she served?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Cream Party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7239000" cy="90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191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1. One of the tables at the party has mint chocolate chip ice  cream. The servings are 1/5 of cup. After five minutes, Ms. Cruz had scooped out 4 servings. How much ice cream  has she served?</a:t>
            </a:r>
          </a:p>
          <a:p>
            <a:r>
              <a:rPr lang="en-US" dirty="0" smtClean="0"/>
              <a:t>2. Hot fudge was a popular topping! At the end of the party, there were 3 containers left with ½ cup each of hot fudge. How much hot fudge was left?</a:t>
            </a:r>
          </a:p>
          <a:p>
            <a:r>
              <a:rPr lang="en-US" dirty="0" smtClean="0"/>
              <a:t>3. At the sundae table, Lauren was serving mini marshmallows. She used 1/3 cup for each sundae. How much of the marshmallows has she used after making 2 sundaes?</a:t>
            </a:r>
          </a:p>
          <a:p>
            <a:r>
              <a:rPr lang="en-US" dirty="0" smtClean="0"/>
              <a:t>4. During clean up time, Mr. Diaz found 2 gallon containers that were 2/3 full. How much ice cream was left?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838200"/>
            <a:ext cx="8251200" cy="930600"/>
          </a:xfrm>
        </p:spPr>
        <p:txBody>
          <a:bodyPr>
            <a:noAutofit/>
          </a:bodyPr>
          <a:lstStyle/>
          <a:p>
            <a:pPr indent="0"/>
            <a:r>
              <a:rPr lang="en-US" dirty="0" smtClean="0"/>
              <a:t>Use fraction number lines to find out how much ice cream was served at the fifth grade party.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Fifth Grade Ice Cream Party</a:t>
            </a:r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1. One of the tables at the party has mint chocolate chip ice  cream. The servings are 1/5 of cup. After five minutes, Ms. Cruz had scooped out 4 servings. How much ice cream  has she served?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784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spcBef>
                <a:spcPct val="20000"/>
              </a:spcBef>
              <a:buClr>
                <a:srgbClr val="A8CDD7">
                  <a:lumMod val="50000"/>
                </a:srgbClr>
              </a:buClr>
              <a:buSzPct val="70000"/>
              <a:buFont typeface="Arial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cs typeface="Segoe UI" pitchFamily="34" charset="0"/>
              </a:rPr>
              <a:t>2. Hot fudge was a popular topping! At the end of the party, there were 3 containers left with ½ cup each of hot fudge. How much hot fudge was left?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spcBef>
                <a:spcPct val="20000"/>
              </a:spcBef>
              <a:buClr>
                <a:srgbClr val="A8CDD7">
                  <a:lumMod val="50000"/>
                </a:srgbClr>
              </a:buClr>
              <a:buSzPct val="70000"/>
              <a:buFont typeface="Arial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cs typeface="Segoe UI" pitchFamily="34" charset="0"/>
              </a:rPr>
              <a:t>3. At the sundae table, Lauren was serving mini marshmallows. She used 1/3 cup for each sundae. How much of the marshmallows has she used after making 2 sundaes?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spcBef>
                <a:spcPct val="20000"/>
              </a:spcBef>
              <a:buClr>
                <a:srgbClr val="A8CDD7">
                  <a:lumMod val="50000"/>
                </a:srgbClr>
              </a:buClr>
              <a:buSzPct val="70000"/>
              <a:buFont typeface="Arial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cs typeface="Segoe UI" pitchFamily="34" charset="0"/>
              </a:rPr>
              <a:t>4. During clean up time, Mr. Diaz found 2 gallon containers that were 2/3 full. How much ice cream was left?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PresenterMedia.com - the chalkboard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4th Grade Division  Lesson 17 Using Patterns of Zero</Template>
  <TotalTime>346</TotalTime>
  <Words>584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www.PresenterMedia.com - the chalkboard</vt:lpstr>
      <vt:lpstr>Lesson 3: Multiplication of Fractions with a Whole Number.</vt:lpstr>
      <vt:lpstr>Math Story</vt:lpstr>
      <vt:lpstr>About How Much? </vt:lpstr>
      <vt:lpstr>Ice Cream Party</vt:lpstr>
      <vt:lpstr>The Fifth Grade Ice Cream Party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 of Fractions with a Whole Number.</dc:title>
  <dc:creator>Desiree Olivas</dc:creator>
  <cp:lastModifiedBy>Desiree Olivas</cp:lastModifiedBy>
  <cp:revision>10</cp:revision>
  <dcterms:created xsi:type="dcterms:W3CDTF">2012-07-12T20:31:10Z</dcterms:created>
  <dcterms:modified xsi:type="dcterms:W3CDTF">2012-07-23T20:50:42Z</dcterms:modified>
</cp:coreProperties>
</file>